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 (MS)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Californian FB" panose="0207040306080B030204" pitchFamily="18" charset="0"/>
      <p:regular r:id="rId27"/>
      <p:bold r:id="rId28"/>
      <p:italic r:id="rId29"/>
    </p:embeddedFont>
    <p:embeddedFont>
      <p:font typeface="Dynapuff Condense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5274" autoAdjust="0"/>
  </p:normalViewPr>
  <p:slideViewPr>
    <p:cSldViewPr>
      <p:cViewPr varScale="1">
        <p:scale>
          <a:sx n="58" d="100"/>
          <a:sy n="58" d="100"/>
        </p:scale>
        <p:origin x="54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4.sv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8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36" y="6158509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13428" y="7008096"/>
            <a:ext cx="8261144" cy="66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2"/>
              </a:lnSpc>
              <a:spcBef>
                <a:spcPct val="0"/>
              </a:spcBef>
            </a:pPr>
            <a:r>
              <a:rPr lang="en-US" sz="3654" spc="109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Presented by: YASH ANGRE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5354" y="0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2605" y="6043612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87294" y="4838010"/>
            <a:ext cx="14639924" cy="211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18"/>
              </a:lnSpc>
              <a:spcBef>
                <a:spcPct val="0"/>
              </a:spcBef>
            </a:pPr>
            <a:r>
              <a:rPr lang="en-US" sz="13848" spc="138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38848" y="1822566"/>
            <a:ext cx="6746044" cy="305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22"/>
              </a:lnSpc>
              <a:spcBef>
                <a:spcPct val="0"/>
              </a:spcBef>
            </a:pPr>
            <a:r>
              <a:rPr lang="en-US" sz="10018" spc="3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AMAZON PRIME VIDEO</a:t>
            </a:r>
          </a:p>
        </p:txBody>
      </p:sp>
      <p:sp>
        <p:nvSpPr>
          <p:cNvPr id="9" name="Freeform 9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 flipH="1">
            <a:off x="14173200" y="620337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219528" y="14581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84450" y="-190500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1701" y="6320569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1701" y="7573012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93937" y="1362965"/>
            <a:ext cx="5892877" cy="3627583"/>
          </a:xfrm>
          <a:custGeom>
            <a:avLst/>
            <a:gdLst/>
            <a:ahLst/>
            <a:cxnLst/>
            <a:rect l="l" t="t" r="r" b="b"/>
            <a:pathLst>
              <a:path w="6273877" h="3776969">
                <a:moveTo>
                  <a:pt x="0" y="0"/>
                </a:moveTo>
                <a:lnTo>
                  <a:pt x="6273877" y="0"/>
                </a:lnTo>
                <a:lnTo>
                  <a:pt x="6273877" y="3776969"/>
                </a:lnTo>
                <a:lnTo>
                  <a:pt x="0" y="377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7885" y="5778825"/>
            <a:ext cx="7944276" cy="2971333"/>
          </a:xfrm>
          <a:custGeom>
            <a:avLst/>
            <a:gdLst/>
            <a:ahLst/>
            <a:cxnLst/>
            <a:rect l="l" t="t" r="r" b="b"/>
            <a:pathLst>
              <a:path w="7944276" h="2971333">
                <a:moveTo>
                  <a:pt x="0" y="0"/>
                </a:moveTo>
                <a:lnTo>
                  <a:pt x="7944276" y="0"/>
                </a:lnTo>
                <a:lnTo>
                  <a:pt x="7944276" y="2971333"/>
                </a:lnTo>
                <a:lnTo>
                  <a:pt x="0" y="2971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1301" y="1588807"/>
            <a:ext cx="8296592" cy="556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319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13.GET USER DETAILS WITH THEIR SUBSCRIPTIONS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1275" y="2249669"/>
            <a:ext cx="8716645" cy="124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U.USER_ID, U.NAME, S.START_DATE, S.END_DATE </a:t>
            </a:r>
          </a:p>
          <a:p>
            <a:pPr algn="ctr">
              <a:lnSpc>
                <a:spcPts val="3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USERS U</a:t>
            </a:r>
          </a:p>
          <a:p>
            <a:pPr algn="ctr">
              <a:lnSpc>
                <a:spcPts val="33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SUBSCRIPTIONS S ON U.USER_ID = S.USER_ID;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1477" y="5833062"/>
            <a:ext cx="748594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98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14.SHOW USERS WITH MOVIES THEY RATED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1477" y="6696454"/>
            <a:ext cx="7461224" cy="171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U.NAME, M.TITLE, R.RATING, R.REVIEW</a:t>
            </a:r>
          </a:p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RATINGS R</a:t>
            </a:r>
          </a:p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USERS U ON R.USER_ID = U.USER_ID</a:t>
            </a:r>
          </a:p>
          <a:p>
            <a:pPr algn="ctr">
              <a:lnSpc>
                <a:spcPts val="341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MOVIES M ON R.MOVIE_ID = M.MOVIE_ID;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2209800" y="117899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213276" y="13855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11200" y="13855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144449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3016" y="6900666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48425" y="1474556"/>
            <a:ext cx="7977734" cy="2930094"/>
          </a:xfrm>
          <a:custGeom>
            <a:avLst/>
            <a:gdLst/>
            <a:ahLst/>
            <a:cxnLst/>
            <a:rect l="l" t="t" r="r" b="b"/>
            <a:pathLst>
              <a:path w="7977734" h="2930094">
                <a:moveTo>
                  <a:pt x="0" y="0"/>
                </a:moveTo>
                <a:lnTo>
                  <a:pt x="7977734" y="0"/>
                </a:lnTo>
                <a:lnTo>
                  <a:pt x="7977734" y="2930094"/>
                </a:lnTo>
                <a:lnTo>
                  <a:pt x="0" y="2930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41803" y="6711419"/>
            <a:ext cx="5753254" cy="2606340"/>
          </a:xfrm>
          <a:custGeom>
            <a:avLst/>
            <a:gdLst/>
            <a:ahLst/>
            <a:cxnLst/>
            <a:rect l="l" t="t" r="r" b="b"/>
            <a:pathLst>
              <a:path w="5753254" h="2606340">
                <a:moveTo>
                  <a:pt x="0" y="0"/>
                </a:moveTo>
                <a:lnTo>
                  <a:pt x="5753254" y="0"/>
                </a:lnTo>
                <a:lnTo>
                  <a:pt x="5753254" y="2606340"/>
                </a:lnTo>
                <a:lnTo>
                  <a:pt x="0" y="26063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7327" y="1392159"/>
            <a:ext cx="7396282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98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15.SHOW WATCH HISTORY WITH MOVIE NAMES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4631" y="2106042"/>
            <a:ext cx="786367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9"/>
              </a:lnSpc>
              <a:spcBef>
                <a:spcPct val="0"/>
              </a:spcBef>
            </a:pPr>
            <a:r>
              <a:rPr lang="en-US" sz="218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U.NAME, M.TITLE, W.WATCH_DATE, W.WATCH_DURATION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r>
              <a:rPr lang="en-US" sz="218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WATCHHISTORY W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r>
              <a:rPr lang="en-US" sz="218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USERS U ON W.USER_ID = U.USER_ID</a:t>
            </a:r>
          </a:p>
          <a:p>
            <a:pPr algn="ctr">
              <a:lnSpc>
                <a:spcPts val="2619"/>
              </a:lnSpc>
              <a:spcBef>
                <a:spcPct val="0"/>
              </a:spcBef>
            </a:pPr>
            <a:r>
              <a:rPr lang="en-US" sz="218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MOVIES M ON W.MOVIE_ID = M.MOVIE_ID;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6932" y="6680157"/>
            <a:ext cx="5312688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16.TOP 5 MOST WATCHED MOVIES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15400" y="7297079"/>
            <a:ext cx="7287285" cy="198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M.TITLE, COUNT(W.HISTORY_ID) AS WATCH_COUNT</a:t>
            </a:r>
          </a:p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WATCHHISTORY W</a:t>
            </a:r>
          </a:p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MOVIES M ON W.MOVIE_ID = M.MOVIE_ID</a:t>
            </a:r>
          </a:p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M.TITLE</a:t>
            </a:r>
          </a:p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ORDER BY WATCH_COUNT DESC</a:t>
            </a:r>
          </a:p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LIMIT 5;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2584645" y="243274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Alternate Process 14"/>
          <p:cNvSpPr/>
          <p:nvPr/>
        </p:nvSpPr>
        <p:spPr>
          <a:xfrm>
            <a:off x="2707609" y="5161897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61722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184892" y="-11607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64360" y="-11607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110" y="6942785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166273" y="619624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13359" y="2054783"/>
            <a:ext cx="6394392" cy="2147612"/>
          </a:xfrm>
          <a:custGeom>
            <a:avLst/>
            <a:gdLst/>
            <a:ahLst/>
            <a:cxnLst/>
            <a:rect l="l" t="t" r="r" b="b"/>
            <a:pathLst>
              <a:path w="6394392" h="2147612">
                <a:moveTo>
                  <a:pt x="0" y="0"/>
                </a:moveTo>
                <a:lnTo>
                  <a:pt x="6394392" y="0"/>
                </a:lnTo>
                <a:lnTo>
                  <a:pt x="6394392" y="2147612"/>
                </a:lnTo>
                <a:lnTo>
                  <a:pt x="0" y="21476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734935" y="5620776"/>
            <a:ext cx="4201697" cy="2113454"/>
          </a:xfrm>
          <a:custGeom>
            <a:avLst/>
            <a:gdLst/>
            <a:ahLst/>
            <a:cxnLst/>
            <a:rect l="l" t="t" r="r" b="b"/>
            <a:pathLst>
              <a:path w="4201697" h="2113454">
                <a:moveTo>
                  <a:pt x="0" y="0"/>
                </a:moveTo>
                <a:lnTo>
                  <a:pt x="4201697" y="0"/>
                </a:lnTo>
                <a:lnTo>
                  <a:pt x="4201697" y="2113453"/>
                </a:lnTo>
                <a:lnTo>
                  <a:pt x="0" y="2113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65" r="-276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21366" y="1555560"/>
            <a:ext cx="704266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  <a:spcBef>
                <a:spcPct val="0"/>
              </a:spcBef>
            </a:pPr>
            <a:r>
              <a:rPr lang="en-US" sz="4052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17.TOP 5 HIGHEST RATED MOVIES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3564" y="2283752"/>
            <a:ext cx="690535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 M.TITLE, AVG(R.RATING) AS AVG_RATING</a:t>
            </a:r>
          </a:p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RATINGS R</a:t>
            </a:r>
          </a:p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MOVIES M ON R.MOVIE_ID = M.MOVIE_ID</a:t>
            </a:r>
          </a:p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M.TITLE</a:t>
            </a:r>
          </a:p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ORDER BY AVG_RATING DESC</a:t>
            </a:r>
          </a:p>
          <a:p>
            <a:pPr algn="ctr">
              <a:lnSpc>
                <a:spcPts val="30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LIMIT 5;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7789" y="5538788"/>
            <a:ext cx="853082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98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18.USERS WHO HAVE WATCHED MORE THAN </a:t>
            </a:r>
            <a:r>
              <a:rPr lang="en-US" sz="2981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 </a:t>
            </a:r>
            <a:r>
              <a:rPr lang="en-US" sz="298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MOVIES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7141" y="6277572"/>
            <a:ext cx="8907882" cy="1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USER_ID, COUNT(HISTORY_ID) AS MOVIES_WATCHED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WATCHHISTORY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USER_ID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HAVING COUNT(HISTORY_ID) &gt; 2;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2964873" y="246624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84" y="61722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110113" y="-6845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82235" y="74558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9051" y="7498580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4407" y="1047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61936" y="1768540"/>
            <a:ext cx="3381372" cy="947062"/>
          </a:xfrm>
          <a:custGeom>
            <a:avLst/>
            <a:gdLst/>
            <a:ahLst/>
            <a:cxnLst/>
            <a:rect l="l" t="t" r="r" b="b"/>
            <a:pathLst>
              <a:path w="3381372" h="947062">
                <a:moveTo>
                  <a:pt x="0" y="0"/>
                </a:moveTo>
                <a:lnTo>
                  <a:pt x="3381373" y="0"/>
                </a:lnTo>
                <a:lnTo>
                  <a:pt x="3381373" y="947063"/>
                </a:lnTo>
                <a:lnTo>
                  <a:pt x="0" y="94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43" r="-144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88088" y="6043612"/>
            <a:ext cx="3404796" cy="3826342"/>
          </a:xfrm>
          <a:custGeom>
            <a:avLst/>
            <a:gdLst/>
            <a:ahLst/>
            <a:cxnLst/>
            <a:rect l="l" t="t" r="r" b="b"/>
            <a:pathLst>
              <a:path w="3404796" h="3826342">
                <a:moveTo>
                  <a:pt x="0" y="0"/>
                </a:moveTo>
                <a:lnTo>
                  <a:pt x="3404796" y="0"/>
                </a:lnTo>
                <a:lnTo>
                  <a:pt x="3404796" y="3826343"/>
                </a:lnTo>
                <a:lnTo>
                  <a:pt x="0" y="38263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44651" y="1460457"/>
            <a:ext cx="8386643" cy="427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19.SHOW HIGHEST-RATED MOVIE WITH ITS TITLE: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2050555"/>
            <a:ext cx="7341946" cy="245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M.TITLE, AVG(R.RATING) AS AVG_RATING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MOVIES M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JOIN RATINGS R ON M.MOVIE_ID = R.MOVIE_ID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M.TITLE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ORDER BY AVG_RATING DESC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LIMIT 1;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13072" y="6067610"/>
            <a:ext cx="6929438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98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20.FIND NUMBER OF MOVIES PER GENRE: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3949" y="6608286"/>
            <a:ext cx="6377718" cy="157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GENRE, COUNT(*) AS TOTAL_MOVIES</a:t>
            </a:r>
          </a:p>
          <a:p>
            <a:pPr algn="ctr">
              <a:lnSpc>
                <a:spcPts val="307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MOVIES</a:t>
            </a:r>
          </a:p>
          <a:p>
            <a:pPr algn="ctr">
              <a:lnSpc>
                <a:spcPts val="307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GENRE;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2858876" y="202364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324" y="61722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045395" y="18222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86620" y="0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2568" y="6941967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35437" y="1822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146280" y="62908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11802" y="1647379"/>
            <a:ext cx="4182222" cy="2397807"/>
          </a:xfrm>
          <a:custGeom>
            <a:avLst/>
            <a:gdLst/>
            <a:ahLst/>
            <a:cxnLst/>
            <a:rect l="l" t="t" r="r" b="b"/>
            <a:pathLst>
              <a:path w="4182222" h="2397807">
                <a:moveTo>
                  <a:pt x="0" y="0"/>
                </a:moveTo>
                <a:lnTo>
                  <a:pt x="4182221" y="0"/>
                </a:lnTo>
                <a:lnTo>
                  <a:pt x="4182221" y="2397807"/>
                </a:lnTo>
                <a:lnTo>
                  <a:pt x="0" y="2397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42430" y="6043612"/>
            <a:ext cx="4030909" cy="2639529"/>
          </a:xfrm>
          <a:custGeom>
            <a:avLst/>
            <a:gdLst/>
            <a:ahLst/>
            <a:cxnLst/>
            <a:rect l="l" t="t" r="r" b="b"/>
            <a:pathLst>
              <a:path w="4030909" h="2639529">
                <a:moveTo>
                  <a:pt x="0" y="0"/>
                </a:moveTo>
                <a:lnTo>
                  <a:pt x="4030909" y="0"/>
                </a:lnTo>
                <a:lnTo>
                  <a:pt x="4030909" y="2639530"/>
                </a:lnTo>
                <a:lnTo>
                  <a:pt x="0" y="2639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34209" y="1637056"/>
            <a:ext cx="832413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0"/>
              </a:lnSpc>
              <a:spcBef>
                <a:spcPct val="0"/>
              </a:spcBef>
            </a:pPr>
            <a:r>
              <a:rPr lang="en-US" sz="2558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21.FIND USERS WHO GAVE THE LOWEST RATING OVERALL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2515" y="2589103"/>
            <a:ext cx="7173143" cy="137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216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USER_ID, MOVIE_ID, RATING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216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RATINGS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2216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WHERE RATING = (SELECT MIN(RATING) FROM RATINGS);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6104" y="6034087"/>
            <a:ext cx="8037576" cy="38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  <a:spcBef>
                <a:spcPct val="0"/>
              </a:spcBef>
            </a:pPr>
            <a:r>
              <a:rPr lang="en-US" sz="2489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22.FIND TOP 5 USERS WHO REVIEWED THE MOST MOVIES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84169" y="6823798"/>
            <a:ext cx="515558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94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USER_ID, COUNT(*) AS TOTAL_REVIEWS</a:t>
            </a:r>
          </a:p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94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RATINGS</a:t>
            </a:r>
          </a:p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94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USER_ID</a:t>
            </a:r>
          </a:p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94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ORDER BY TOTAL_REVIEWS DESC</a:t>
            </a:r>
          </a:p>
          <a:p>
            <a:pPr algn="ctr">
              <a:lnSpc>
                <a:spcPts val="2330"/>
              </a:lnSpc>
              <a:spcBef>
                <a:spcPct val="0"/>
              </a:spcBef>
            </a:pPr>
            <a:r>
              <a:rPr lang="en-US" sz="194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LIMIT 5;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2792624" y="218525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Alternate Process 14"/>
          <p:cNvSpPr/>
          <p:nvPr/>
        </p:nvSpPr>
        <p:spPr>
          <a:xfrm>
            <a:off x="3036560" y="4459850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3816" y="3975664"/>
            <a:ext cx="8688208" cy="360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73"/>
              </a:lnSpc>
            </a:pPr>
            <a:r>
              <a:rPr lang="en-US" sz="16716" spc="501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23191" y="6158509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039600" y="21535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73209" y="21535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2230" y="6819900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163261" y="615850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163261" y="615850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0522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47700"/>
            <a:ext cx="9753600" cy="9639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66762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85904" y="42585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1722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692" y="6819900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2600" y="800100"/>
            <a:ext cx="14111580" cy="8809462"/>
          </a:xfrm>
          <a:custGeom>
            <a:avLst/>
            <a:gdLst/>
            <a:ahLst/>
            <a:cxnLst/>
            <a:rect l="l" t="t" r="r" b="b"/>
            <a:pathLst>
              <a:path w="14111580" h="8809462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24696" y="2467693"/>
            <a:ext cx="8438608" cy="770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6346" spc="63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3517" y="3802652"/>
            <a:ext cx="12875328" cy="174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2305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“THIS PROJECT FOCUSES ON ANALYZING AMAZON PRIME VIDEO DATA TO EXPLORE USER BEHAVIOR, MOVIE TRENDS, AND SUBSCRIPTION INSIGHTS. BY USING SQL QUERIES, WE EXTRACT MEANINGFUL INFORMATION SUCH AS TOP-RATED MOVIES, MOST ACTIVE USERS, AND VIEWING PATTERNS. THE GOAL IS TO UNDERSTAND HOW DATA ANALYSIS CAN ENHANCE DECISION-MAKING IN DIGITAL STREAMING PLATFORMS.”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39000" y="1943100"/>
            <a:ext cx="8232428" cy="3217105"/>
          </a:xfrm>
          <a:custGeom>
            <a:avLst/>
            <a:gdLst/>
            <a:ahLst/>
            <a:cxnLst/>
            <a:rect l="l" t="t" r="r" b="b"/>
            <a:pathLst>
              <a:path w="10460801" h="4113609">
                <a:moveTo>
                  <a:pt x="0" y="0"/>
                </a:moveTo>
                <a:lnTo>
                  <a:pt x="10460801" y="0"/>
                </a:lnTo>
                <a:lnTo>
                  <a:pt x="10460801" y="4113609"/>
                </a:lnTo>
                <a:lnTo>
                  <a:pt x="0" y="411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07" t="-832" r="-8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00" y="3090724"/>
            <a:ext cx="5181600" cy="59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91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* FROM USERS;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4000" y="2398227"/>
            <a:ext cx="485859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446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1.SHOW ALL USERS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3276600" y="429075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CONTENTS  OF TABLE</a:t>
            </a:r>
            <a:endParaRPr lang="en-US" sz="4000" b="1" dirty="0"/>
          </a:p>
        </p:txBody>
      </p:sp>
      <p:sp>
        <p:nvSpPr>
          <p:cNvPr id="11" name="Freeform 4"/>
          <p:cNvSpPr/>
          <p:nvPr/>
        </p:nvSpPr>
        <p:spPr>
          <a:xfrm>
            <a:off x="8777790" y="5616541"/>
            <a:ext cx="6660508" cy="3447105"/>
          </a:xfrm>
          <a:custGeom>
            <a:avLst/>
            <a:gdLst/>
            <a:ahLst/>
            <a:cxnLst/>
            <a:rect l="l" t="t" r="r" b="b"/>
            <a:pathLst>
              <a:path w="6660508" h="3447105">
                <a:moveTo>
                  <a:pt x="0" y="0"/>
                </a:moveTo>
                <a:lnTo>
                  <a:pt x="6660507" y="0"/>
                </a:lnTo>
                <a:lnTo>
                  <a:pt x="6660507" y="3447105"/>
                </a:lnTo>
                <a:lnTo>
                  <a:pt x="0" y="3447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6"/>
          <p:cNvSpPr txBox="1"/>
          <p:nvPr/>
        </p:nvSpPr>
        <p:spPr>
          <a:xfrm>
            <a:off x="457200" y="5616540"/>
            <a:ext cx="6851161" cy="631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66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  <a:r>
              <a:rPr lang="en-US" sz="36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.SHOW </a:t>
            </a: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 WATCH HISTORY</a:t>
            </a:r>
          </a:p>
        </p:txBody>
      </p:sp>
      <p:sp>
        <p:nvSpPr>
          <p:cNvPr id="13" name="TextBox 7"/>
          <p:cNvSpPr txBox="1"/>
          <p:nvPr/>
        </p:nvSpPr>
        <p:spPr>
          <a:xfrm>
            <a:off x="624168" y="6529451"/>
            <a:ext cx="6517223" cy="520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 * FROM WATCHHISTORY;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177272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00294" y="5829300"/>
            <a:ext cx="6287920" cy="2842224"/>
          </a:xfrm>
          <a:custGeom>
            <a:avLst/>
            <a:gdLst/>
            <a:ahLst/>
            <a:cxnLst/>
            <a:rect l="l" t="t" r="r" b="b"/>
            <a:pathLst>
              <a:path w="7773820" h="3907528">
                <a:moveTo>
                  <a:pt x="0" y="0"/>
                </a:moveTo>
                <a:lnTo>
                  <a:pt x="7773820" y="0"/>
                </a:lnTo>
                <a:lnTo>
                  <a:pt x="7773820" y="3907528"/>
                </a:lnTo>
                <a:lnTo>
                  <a:pt x="0" y="390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7" r="-100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29800" y="5766631"/>
            <a:ext cx="6094185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1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4.FIND</a:t>
            </a:r>
            <a:r>
              <a:rPr lang="en-US" sz="415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ALL PREMIUM 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20200" y="6407832"/>
            <a:ext cx="7014472" cy="1317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USER_ID, NAME, EMAIL, COUNTRY </a:t>
            </a:r>
          </a:p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USERS </a:t>
            </a:r>
          </a:p>
          <a:p>
            <a:pPr algn="ctr">
              <a:lnSpc>
                <a:spcPts val="348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WHERE SUBSCRIPTION_PLAN = 'PREMIUM';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467139" y="1749623"/>
            <a:ext cx="7931014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8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</a:t>
            </a:r>
            <a:r>
              <a:rPr lang="en-US" sz="28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.FIND</a:t>
            </a:r>
            <a:r>
              <a:rPr lang="en-US" sz="40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MOVIES</a:t>
            </a:r>
            <a:r>
              <a:rPr lang="en-US" sz="40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RELEASED AFTER 2015</a:t>
            </a:r>
            <a:endParaRPr lang="en-US" sz="28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374707" y="2707676"/>
            <a:ext cx="60960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libri (MS)"/>
                <a:cs typeface="Calibri (MS)"/>
                <a:sym typeface="Calibri (MS)"/>
              </a:rPr>
              <a:t>SELECT MOVIE_ID, TITLE, GENRE, RELEASE_YEAR </a:t>
            </a:r>
          </a:p>
          <a:p>
            <a:pPr algn="ctr">
              <a:lnSpc>
                <a:spcPts val="358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libri (MS)"/>
                <a:cs typeface="Calibri (MS)"/>
                <a:sym typeface="Calibri (MS)"/>
              </a:rPr>
              <a:t>FROM MOVIES </a:t>
            </a:r>
          </a:p>
          <a:p>
            <a:pPr algn="ctr">
              <a:lnSpc>
                <a:spcPts val="358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libri (MS)"/>
                <a:cs typeface="Calibri (MS)"/>
                <a:sym typeface="Calibri (MS)"/>
              </a:rPr>
              <a:t>WHERE RELEASE_YEAR &gt; 2015;</a:t>
            </a:r>
          </a:p>
        </p:txBody>
      </p:sp>
      <p:sp>
        <p:nvSpPr>
          <p:cNvPr id="15" name="Freeform 4"/>
          <p:cNvSpPr/>
          <p:nvPr/>
        </p:nvSpPr>
        <p:spPr>
          <a:xfrm>
            <a:off x="8398153" y="1720720"/>
            <a:ext cx="6415778" cy="3162300"/>
          </a:xfrm>
          <a:custGeom>
            <a:avLst/>
            <a:gdLst/>
            <a:ahLst/>
            <a:cxnLst/>
            <a:rect l="l" t="t" r="r" b="b"/>
            <a:pathLst>
              <a:path w="7078844" h="3592025">
                <a:moveTo>
                  <a:pt x="0" y="0"/>
                </a:moveTo>
                <a:lnTo>
                  <a:pt x="7078844" y="0"/>
                </a:lnTo>
                <a:lnTo>
                  <a:pt x="7078844" y="3592025"/>
                </a:lnTo>
                <a:lnTo>
                  <a:pt x="0" y="3592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lowchart: Alternate Process 16"/>
          <p:cNvSpPr/>
          <p:nvPr/>
        </p:nvSpPr>
        <p:spPr>
          <a:xfrm>
            <a:off x="2787514" y="341809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SUBQUERY</a:t>
            </a:r>
            <a:endParaRPr lang="en-US" sz="4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6400" y="5856260"/>
            <a:ext cx="6366977" cy="3475392"/>
          </a:xfrm>
          <a:custGeom>
            <a:avLst/>
            <a:gdLst/>
            <a:ahLst/>
            <a:cxnLst/>
            <a:rect l="l" t="t" r="r" b="b"/>
            <a:pathLst>
              <a:path w="7085230" h="3791642">
                <a:moveTo>
                  <a:pt x="0" y="0"/>
                </a:moveTo>
                <a:lnTo>
                  <a:pt x="7085230" y="0"/>
                </a:lnTo>
                <a:lnTo>
                  <a:pt x="7085230" y="3791642"/>
                </a:lnTo>
                <a:lnTo>
                  <a:pt x="0" y="3791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19777" y="5838038"/>
            <a:ext cx="4969669" cy="66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6.SHOW ALL RATINGS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1721" y="6578048"/>
            <a:ext cx="5311468" cy="54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* FROM RATINGS;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1344516" y="2057400"/>
            <a:ext cx="6507511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</a:t>
            </a:r>
            <a:r>
              <a:rPr lang="en-US" sz="32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.SHOW </a:t>
            </a: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 WATCH HISTORY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1344516" y="2677960"/>
            <a:ext cx="6596656" cy="529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* FROM WATCHHISTORY;</a:t>
            </a:r>
          </a:p>
        </p:txBody>
      </p:sp>
      <p:sp>
        <p:nvSpPr>
          <p:cNvPr id="12" name="Freeform 6"/>
          <p:cNvSpPr/>
          <p:nvPr/>
        </p:nvSpPr>
        <p:spPr>
          <a:xfrm>
            <a:off x="8458200" y="1759719"/>
            <a:ext cx="6810663" cy="3584559"/>
          </a:xfrm>
          <a:custGeom>
            <a:avLst/>
            <a:gdLst/>
            <a:ahLst/>
            <a:cxnLst/>
            <a:rect l="l" t="t" r="r" b="b"/>
            <a:pathLst>
              <a:path w="6810663" h="3584559">
                <a:moveTo>
                  <a:pt x="0" y="0"/>
                </a:moveTo>
                <a:lnTo>
                  <a:pt x="6810663" y="0"/>
                </a:lnTo>
                <a:lnTo>
                  <a:pt x="6810663" y="3584559"/>
                </a:lnTo>
                <a:lnTo>
                  <a:pt x="0" y="3584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lowchart: Alternate Process 12"/>
          <p:cNvSpPr/>
          <p:nvPr/>
        </p:nvSpPr>
        <p:spPr>
          <a:xfrm>
            <a:off x="2442677" y="347585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SUBQUERY</a:t>
            </a:r>
            <a:endParaRPr lang="en-US" sz="4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84892" y="-6727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47599" y="61538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5151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0130" y="611404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8653" y="6075301"/>
            <a:ext cx="7024726" cy="3579194"/>
          </a:xfrm>
          <a:custGeom>
            <a:avLst/>
            <a:gdLst/>
            <a:ahLst/>
            <a:cxnLst/>
            <a:rect l="l" t="t" r="r" b="b"/>
            <a:pathLst>
              <a:path w="7024726" h="3579194">
                <a:moveTo>
                  <a:pt x="0" y="0"/>
                </a:moveTo>
                <a:lnTo>
                  <a:pt x="7024726" y="0"/>
                </a:lnTo>
                <a:lnTo>
                  <a:pt x="7024726" y="3579194"/>
                </a:lnTo>
                <a:lnTo>
                  <a:pt x="0" y="357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185345" y="6370986"/>
            <a:ext cx="8810268" cy="66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8.FIND MOVIES RELEASED AFTER 2015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15400" y="7168118"/>
            <a:ext cx="7662615" cy="124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MOVIE_ID, TITLE, GENRE, RELEASE_YEAR </a:t>
            </a:r>
          </a:p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MOVIES </a:t>
            </a:r>
          </a:p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WHERE RELEASE_YEAR &gt; 2015;</a:t>
            </a:r>
          </a:p>
        </p:txBody>
      </p:sp>
      <p:sp>
        <p:nvSpPr>
          <p:cNvPr id="12" name="Freeform 6"/>
          <p:cNvSpPr/>
          <p:nvPr/>
        </p:nvSpPr>
        <p:spPr>
          <a:xfrm>
            <a:off x="8373808" y="1638300"/>
            <a:ext cx="6862638" cy="3754735"/>
          </a:xfrm>
          <a:custGeom>
            <a:avLst/>
            <a:gdLst/>
            <a:ahLst/>
            <a:cxnLst/>
            <a:rect l="l" t="t" r="r" b="b"/>
            <a:pathLst>
              <a:path w="6862638" h="3754735">
                <a:moveTo>
                  <a:pt x="0" y="0"/>
                </a:moveTo>
                <a:lnTo>
                  <a:pt x="6862638" y="0"/>
                </a:lnTo>
                <a:lnTo>
                  <a:pt x="6862638" y="3754735"/>
                </a:lnTo>
                <a:lnTo>
                  <a:pt x="0" y="37547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4" r="-344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701659" y="1882105"/>
            <a:ext cx="6594396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2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7.FIND </a:t>
            </a:r>
            <a:r>
              <a:rPr lang="en-US" sz="4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ALL RATINGS ABOVE 4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734789" y="2854817"/>
            <a:ext cx="6842086" cy="38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* FROM RATINGS WHERE RATING &gt;= 4.0;</a:t>
            </a:r>
          </a:p>
        </p:txBody>
      </p:sp>
      <p:sp>
        <p:nvSpPr>
          <p:cNvPr id="15" name="Flowchart: Alternate Process 14"/>
          <p:cNvSpPr/>
          <p:nvPr/>
        </p:nvSpPr>
        <p:spPr>
          <a:xfrm>
            <a:off x="2584645" y="243274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SUBQUERY</a:t>
            </a:r>
            <a:endParaRPr lang="en-US" sz="4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108510" y="6496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99999" y="10391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636" y="61722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0130" y="611404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71799" y="5600700"/>
            <a:ext cx="3660439" cy="4196689"/>
          </a:xfrm>
          <a:custGeom>
            <a:avLst/>
            <a:gdLst/>
            <a:ahLst/>
            <a:cxnLst/>
            <a:rect l="l" t="t" r="r" b="b"/>
            <a:pathLst>
              <a:path w="3852284" h="4345231">
                <a:moveTo>
                  <a:pt x="0" y="0"/>
                </a:moveTo>
                <a:lnTo>
                  <a:pt x="3852285" y="0"/>
                </a:lnTo>
                <a:lnTo>
                  <a:pt x="3852285" y="4345231"/>
                </a:lnTo>
                <a:lnTo>
                  <a:pt x="0" y="4345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23202" y="6004165"/>
            <a:ext cx="704992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10.COUNT</a:t>
            </a:r>
            <a:r>
              <a:rPr lang="en-US" sz="446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USERS BY COUNTRY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8600" y="6782705"/>
            <a:ext cx="7199134" cy="124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COUNTRY, COUNT(*) AS TOTAL_USERS </a:t>
            </a:r>
          </a:p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USERS </a:t>
            </a:r>
          </a:p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COUNTRY;</a:t>
            </a:r>
          </a:p>
        </p:txBody>
      </p:sp>
      <p:sp>
        <p:nvSpPr>
          <p:cNvPr id="12" name="Freeform 5"/>
          <p:cNvSpPr/>
          <p:nvPr/>
        </p:nvSpPr>
        <p:spPr>
          <a:xfrm>
            <a:off x="1591729" y="2657310"/>
            <a:ext cx="3208871" cy="1744130"/>
          </a:xfrm>
          <a:custGeom>
            <a:avLst/>
            <a:gdLst/>
            <a:ahLst/>
            <a:cxnLst/>
            <a:rect l="l" t="t" r="r" b="b"/>
            <a:pathLst>
              <a:path w="4162436" h="1983759">
                <a:moveTo>
                  <a:pt x="0" y="0"/>
                </a:moveTo>
                <a:lnTo>
                  <a:pt x="4162436" y="0"/>
                </a:lnTo>
                <a:lnTo>
                  <a:pt x="4162436" y="1983759"/>
                </a:lnTo>
                <a:lnTo>
                  <a:pt x="0" y="1983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917" t="-2945" b="-322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5181600" y="2431837"/>
            <a:ext cx="8520112" cy="20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COUNTRY, COUNT(*) AS TOTAL_USERS 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USERS 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COUNTRY 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ORDER BY TOTAL_USERS DESC LIMIT 3;</a:t>
            </a:r>
          </a:p>
        </p:txBody>
      </p:sp>
      <p:sp>
        <p:nvSpPr>
          <p:cNvPr id="14" name="TextBox 9"/>
          <p:cNvSpPr txBox="1"/>
          <p:nvPr/>
        </p:nvSpPr>
        <p:spPr>
          <a:xfrm>
            <a:off x="4539504" y="1629798"/>
            <a:ext cx="1005501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71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9</a:t>
            </a:r>
            <a:r>
              <a:rPr lang="en-US" sz="3600" dirty="0" smtClean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.TOP </a:t>
            </a: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 MOST ACTIVE COUNTRIES (USERS).</a:t>
            </a:r>
          </a:p>
        </p:txBody>
      </p:sp>
      <p:sp>
        <p:nvSpPr>
          <p:cNvPr id="15" name="Flowchart: Alternate Process 14"/>
          <p:cNvSpPr/>
          <p:nvPr/>
        </p:nvSpPr>
        <p:spPr>
          <a:xfrm>
            <a:off x="2584645" y="243274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SUBQUERY</a:t>
            </a:r>
            <a:endParaRPr lang="en-US" sz="4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434822" y="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75308" y="0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6196445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9933" y="6743176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08784" y="1858085"/>
            <a:ext cx="2434942" cy="3370804"/>
          </a:xfrm>
          <a:custGeom>
            <a:avLst/>
            <a:gdLst/>
            <a:ahLst/>
            <a:cxnLst/>
            <a:rect l="l" t="t" r="r" b="b"/>
            <a:pathLst>
              <a:path w="3510489" h="4278408">
                <a:moveTo>
                  <a:pt x="0" y="0"/>
                </a:moveTo>
                <a:lnTo>
                  <a:pt x="3510489" y="0"/>
                </a:lnTo>
                <a:lnTo>
                  <a:pt x="3510489" y="4278409"/>
                </a:lnTo>
                <a:lnTo>
                  <a:pt x="0" y="42784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23400" y="6170538"/>
            <a:ext cx="3171454" cy="3590681"/>
          </a:xfrm>
          <a:custGeom>
            <a:avLst/>
            <a:gdLst/>
            <a:ahLst/>
            <a:cxnLst/>
            <a:rect l="l" t="t" r="r" b="b"/>
            <a:pathLst>
              <a:path w="3744299" h="4489297">
                <a:moveTo>
                  <a:pt x="0" y="0"/>
                </a:moveTo>
                <a:lnTo>
                  <a:pt x="3744299" y="0"/>
                </a:lnTo>
                <a:lnTo>
                  <a:pt x="3744299" y="4489297"/>
                </a:lnTo>
                <a:lnTo>
                  <a:pt x="0" y="44892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93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27902" y="1723238"/>
            <a:ext cx="8609648" cy="66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2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11.AVERAGE RATING OF EACH MOVIE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3751" y="2408677"/>
            <a:ext cx="8123451" cy="136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MOVIE_ID, AVG(RATING) AS AVG_RATING </a:t>
            </a:r>
          </a:p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RATINGS </a:t>
            </a:r>
          </a:p>
          <a:p>
            <a:pPr algn="ctr">
              <a:lnSpc>
                <a:spcPts val="357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MOVIE_ID</a:t>
            </a:r>
            <a:r>
              <a:rPr lang="en-US" sz="2800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7200" y="6105189"/>
            <a:ext cx="7409176" cy="45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8"/>
              </a:lnSpc>
              <a:spcBef>
                <a:spcPct val="0"/>
              </a:spcBef>
            </a:pPr>
            <a:r>
              <a:rPr lang="en-US" sz="2948" dirty="0">
                <a:solidFill>
                  <a:srgbClr val="000000"/>
                </a:solidFill>
                <a:latin typeface="Calibri (MS)" panose="020B0604020202020204" charset="0"/>
                <a:ea typeface="Cambria"/>
                <a:cs typeface="Calibri (MS)" panose="020B0604020202020204" charset="0"/>
                <a:sym typeface="Cambria"/>
              </a:rPr>
              <a:t>12.TOTAL WATCH DURATION PER USER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6600" y="6707420"/>
            <a:ext cx="982265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77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SELECT USER_ID, SUM(WATCH_DURATION) AS TOTAL_MINUTES </a:t>
            </a:r>
          </a:p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77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FROM WATCHHISTORY </a:t>
            </a:r>
          </a:p>
          <a:p>
            <a:pPr algn="ctr">
              <a:lnSpc>
                <a:spcPts val="3327"/>
              </a:lnSpc>
              <a:spcBef>
                <a:spcPct val="0"/>
              </a:spcBef>
            </a:pPr>
            <a:r>
              <a:rPr lang="en-US" sz="2772" dirty="0">
                <a:solidFill>
                  <a:srgbClr val="000000"/>
                </a:solidFill>
                <a:latin typeface="Californian FB" panose="0207040306080B030204" pitchFamily="18" charset="0"/>
                <a:ea typeface="Cambria"/>
                <a:cs typeface="Cambria"/>
                <a:sym typeface="Cambria"/>
              </a:rPr>
              <a:t>GROUP BY USER_ID;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2584645" y="243274"/>
            <a:ext cx="11201400" cy="990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SUBQUERY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554</Words>
  <Application>Microsoft Office PowerPoint</Application>
  <PresentationFormat>Custom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(MS)</vt:lpstr>
      <vt:lpstr>Calibri</vt:lpstr>
      <vt:lpstr>Cambria</vt:lpstr>
      <vt:lpstr>Californian FB</vt:lpstr>
      <vt:lpstr>Dynapuff 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 Dark Brown Aesthetic Abstract Corner Project Presentation</dc:title>
  <dc:creator>intel</dc:creator>
  <cp:lastModifiedBy>intel</cp:lastModifiedBy>
  <cp:revision>16</cp:revision>
  <dcterms:created xsi:type="dcterms:W3CDTF">2006-08-16T00:00:00Z</dcterms:created>
  <dcterms:modified xsi:type="dcterms:W3CDTF">2025-11-27T12:03:58Z</dcterms:modified>
  <dc:identifier>DAGzEOWj8Gg</dc:identifier>
</cp:coreProperties>
</file>